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308" r:id="rId3"/>
    <p:sldId id="309" r:id="rId4"/>
    <p:sldId id="316" r:id="rId5"/>
    <p:sldId id="315" r:id="rId6"/>
    <p:sldId id="314" r:id="rId7"/>
    <p:sldId id="313" r:id="rId8"/>
    <p:sldId id="312" r:id="rId9"/>
    <p:sldId id="311" r:id="rId10"/>
    <p:sldId id="321" r:id="rId11"/>
    <p:sldId id="320" r:id="rId12"/>
    <p:sldId id="319" r:id="rId13"/>
    <p:sldId id="318" r:id="rId14"/>
    <p:sldId id="317" r:id="rId15"/>
    <p:sldId id="325" r:id="rId16"/>
    <p:sldId id="326" r:id="rId17"/>
    <p:sldId id="324" r:id="rId18"/>
    <p:sldId id="323" r:id="rId19"/>
    <p:sldId id="322" r:id="rId20"/>
    <p:sldId id="329" r:id="rId21"/>
    <p:sldId id="328" r:id="rId22"/>
    <p:sldId id="327" r:id="rId23"/>
    <p:sldId id="330" r:id="rId24"/>
    <p:sldId id="331" r:id="rId25"/>
    <p:sldId id="332" r:id="rId26"/>
    <p:sldId id="333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5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B84FA-FEB2-4600-9C7C-1EEC00642E7A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1296-BE0D-4A67-A050-181AF6CC3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70A4-D106-46EA-B5D5-27E29CAA0452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79D2-AE57-475C-AB88-086461259717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A0F6-B1EB-41FC-B54E-B40CC9888F32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2823-A2DE-4750-8A5E-675EC136C1FF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B83E-2B69-4886-B9AE-37C87CC2F09C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2BF1-DD37-42AD-AB4E-0553677A60D3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3BA-A216-43A4-AEE5-2A9023F9D021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78A3-C867-4227-9B7C-1AC283EB13B7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EBEE-4BF8-4FD6-ABB8-B9D633A9401E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F2F0-0DFF-428B-9F09-4374491438D7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2C76-B157-48CA-859F-3122291F9648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115FCC-95FE-41EE-86AA-4DE69CE5A336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07880D-E664-4268-9E3F-888A5170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3300" b="1" i="1" dirty="0" smtClean="0"/>
              <a:t>By </a:t>
            </a:r>
          </a:p>
          <a:p>
            <a:pPr algn="ctr"/>
            <a:r>
              <a:rPr lang="en-US" sz="3300" b="1" i="1" dirty="0" smtClean="0"/>
              <a:t>Dr. </a:t>
            </a:r>
            <a:r>
              <a:rPr lang="en-US" sz="3300" b="1" i="1" dirty="0" err="1" smtClean="0"/>
              <a:t>Heba</a:t>
            </a:r>
            <a:r>
              <a:rPr lang="en-US" sz="3300" b="1" i="1" dirty="0" smtClean="0"/>
              <a:t> Mohamed </a:t>
            </a:r>
            <a:r>
              <a:rPr lang="en-US" sz="3300" b="1" i="1" dirty="0" err="1" smtClean="0"/>
              <a:t>Issa</a:t>
            </a:r>
            <a:endParaRPr lang="en-US" sz="33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</p:spPr>
        <p:txBody>
          <a:bodyPr/>
          <a:lstStyle/>
          <a:p>
            <a:pPr algn="ctr"/>
            <a:r>
              <a:rPr lang="en-US" b="1" i="1" dirty="0" smtClean="0"/>
              <a:t>Reinforced concrete 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83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Torsion Moment Diagram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To draw torsion moment diagram (T.M.D), we consider Mt as load (concentrated or distributed) and draw S.F.D. for that load.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 1:</a:t>
            </a:r>
            <a:endParaRPr lang="ar-EG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819400"/>
            <a:ext cx="637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562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7"/>
          <a:stretch/>
        </p:blipFill>
        <p:spPr bwMode="auto">
          <a:xfrm>
            <a:off x="2328862" y="3581400"/>
            <a:ext cx="4800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84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Ex </a:t>
            </a:r>
            <a:r>
              <a:rPr lang="en-US" sz="2200" b="1" dirty="0" smtClean="0"/>
              <a:t>2:</a:t>
            </a:r>
            <a:endParaRPr lang="ar-EG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598448" y="3886200"/>
            <a:ext cx="84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Ex 3</a:t>
            </a:r>
            <a:r>
              <a:rPr lang="en-US" sz="2200" b="1" dirty="0" smtClean="0"/>
              <a:t>:</a:t>
            </a:r>
            <a:endParaRPr lang="ar-EG" sz="2200" b="1" dirty="0"/>
          </a:p>
        </p:txBody>
      </p:sp>
    </p:spTree>
    <p:extLst>
      <p:ext uri="{BB962C8B-B14F-4D97-AF65-F5344CB8AC3E}">
        <p14:creationId xmlns:p14="http://schemas.microsoft.com/office/powerpoint/2010/main" val="40959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48529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556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57200"/>
            <a:ext cx="84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Ex 4</a:t>
            </a:r>
            <a:r>
              <a:rPr lang="en-US" sz="2200" b="1" dirty="0" smtClean="0"/>
              <a:t>:</a:t>
            </a:r>
            <a:endParaRPr lang="ar-EG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535027" y="3124200"/>
            <a:ext cx="84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Ex 5</a:t>
            </a:r>
            <a:r>
              <a:rPr lang="en-US" sz="2200" b="1" dirty="0" smtClean="0"/>
              <a:t>:</a:t>
            </a:r>
            <a:endParaRPr lang="ar-EG" sz="2200" b="1" dirty="0"/>
          </a:p>
        </p:txBody>
      </p:sp>
    </p:spTree>
    <p:extLst>
      <p:ext uri="{BB962C8B-B14F-4D97-AF65-F5344CB8AC3E}">
        <p14:creationId xmlns:p14="http://schemas.microsoft.com/office/powerpoint/2010/main" val="22588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Design of section due to shear stress of shear and torsion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Calculate shear stresses of torsion and shear in cross sections.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 = 0.85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oh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oh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pPr marL="0" indent="0">
              <a:buNone/>
            </a:pPr>
            <a:endParaRPr lang="ar-EG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7961" r="27244" b="86972"/>
          <a:stretch/>
        </p:blipFill>
        <p:spPr bwMode="auto">
          <a:xfrm>
            <a:off x="3429000" y="1876425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6172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24600"/>
            <a:ext cx="4676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76200"/>
            <a:ext cx="3733800" cy="457200"/>
          </a:xfrm>
        </p:spPr>
        <p:txBody>
          <a:bodyPr/>
          <a:lstStyle/>
          <a:p>
            <a:pPr algn="ctr"/>
            <a:r>
              <a:rPr lang="en-US" dirty="0" smtClean="0"/>
              <a:t>torsion</a:t>
            </a:r>
            <a:endParaRPr lang="ar-E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953000" y="38100"/>
            <a:ext cx="3733800" cy="495300"/>
          </a:xfrm>
        </p:spPr>
        <p:txBody>
          <a:bodyPr/>
          <a:lstStyle/>
          <a:p>
            <a:pPr algn="ctr"/>
            <a:r>
              <a:rPr lang="en-US" dirty="0" smtClean="0"/>
              <a:t>shear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457200"/>
            <a:ext cx="4350568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if: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Where:</a:t>
            </a:r>
            <a:endParaRPr lang="en-US" sz="2800" b="1" dirty="0"/>
          </a:p>
          <a:p>
            <a:pPr marL="0" indent="0">
              <a:buNone/>
            </a:pPr>
            <a:endParaRPr lang="ar-E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4953000" y="457200"/>
            <a:ext cx="39624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if: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Where: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                                 ≤ </a:t>
            </a:r>
            <a:r>
              <a:rPr lang="en-US" sz="2200" b="1" dirty="0" smtClean="0"/>
              <a:t>4     </a:t>
            </a:r>
            <a:endParaRPr lang="ar-EG" sz="2200" b="1" baseline="30000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3139" b="9588"/>
          <a:stretch/>
        </p:blipFill>
        <p:spPr bwMode="auto">
          <a:xfrm>
            <a:off x="5093492" y="1219200"/>
            <a:ext cx="328850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1" t="7961" r="27244" b="86972"/>
          <a:stretch/>
        </p:blipFill>
        <p:spPr bwMode="auto">
          <a:xfrm>
            <a:off x="6629400" y="3257551"/>
            <a:ext cx="1390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7961" r="65294" b="86972"/>
          <a:stretch/>
        </p:blipFill>
        <p:spPr bwMode="auto">
          <a:xfrm>
            <a:off x="2228850" y="3257551"/>
            <a:ext cx="1647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68" y="4324351"/>
            <a:ext cx="2695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0"/>
          <a:stretch/>
        </p:blipFill>
        <p:spPr bwMode="auto">
          <a:xfrm>
            <a:off x="5243512" y="5334000"/>
            <a:ext cx="2452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781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0175"/>
            <a:ext cx="3981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1"/>
            <a:ext cx="21383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76200"/>
            <a:ext cx="3733800" cy="457200"/>
          </a:xfrm>
        </p:spPr>
        <p:txBody>
          <a:bodyPr/>
          <a:lstStyle/>
          <a:p>
            <a:pPr algn="ctr"/>
            <a:r>
              <a:rPr lang="en-US" dirty="0" smtClean="0"/>
              <a:t>torsion</a:t>
            </a:r>
            <a:endParaRPr lang="ar-E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953000" y="38100"/>
            <a:ext cx="3733800" cy="495300"/>
          </a:xfrm>
        </p:spPr>
        <p:txBody>
          <a:bodyPr/>
          <a:lstStyle/>
          <a:p>
            <a:pPr algn="ctr"/>
            <a:r>
              <a:rPr lang="en-US" dirty="0" smtClean="0"/>
              <a:t>shear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514350"/>
            <a:ext cx="4426768" cy="6115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2. </a:t>
            </a:r>
            <a:r>
              <a:rPr lang="en-US" dirty="0"/>
              <a:t>Calculate </a:t>
            </a:r>
            <a:r>
              <a:rPr lang="en-US" dirty="0" smtClean="0"/>
              <a:t>torsion RFT</a:t>
            </a:r>
          </a:p>
          <a:p>
            <a:pPr marL="0" indent="0">
              <a:buNone/>
            </a:pPr>
            <a:r>
              <a:rPr lang="en-US" dirty="0" smtClean="0"/>
              <a:t>RFT of torsion consists of:</a:t>
            </a:r>
          </a:p>
          <a:p>
            <a:pPr marL="514350" indent="-514350">
              <a:buFont typeface="+mj-lt"/>
              <a:buAutoNum type="alphaUcPeriod"/>
            </a:pPr>
            <a:r>
              <a:rPr lang="en-US" u="sng" dirty="0" smtClean="0"/>
              <a:t>Closed stirrups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  <a:p>
            <a:endParaRPr lang="ar-EG" sz="33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4876801" y="457200"/>
            <a:ext cx="4190998" cy="609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2. </a:t>
            </a:r>
            <a:r>
              <a:rPr lang="en-US" dirty="0" smtClean="0"/>
              <a:t>Calculate shear RFT stirrups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2" t="19930" r="7692" b="30420"/>
          <a:stretch/>
        </p:blipFill>
        <p:spPr bwMode="auto">
          <a:xfrm>
            <a:off x="5095874" y="1657350"/>
            <a:ext cx="3209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41909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41147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44631" r="52426" b="33221"/>
          <a:stretch/>
        </p:blipFill>
        <p:spPr bwMode="auto">
          <a:xfrm>
            <a:off x="838200" y="1962149"/>
            <a:ext cx="2971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8" t="15772" b="29530"/>
          <a:stretch/>
        </p:blipFill>
        <p:spPr bwMode="auto">
          <a:xfrm>
            <a:off x="1092994" y="2895600"/>
            <a:ext cx="24622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150" y="4862513"/>
            <a:ext cx="297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Where : </a:t>
            </a:r>
            <a:r>
              <a:rPr lang="en-US" sz="2600" dirty="0" err="1"/>
              <a:t>A</a:t>
            </a:r>
            <a:r>
              <a:rPr lang="en-US" sz="2600" baseline="-25000" dirty="0" err="1"/>
              <a:t>o</a:t>
            </a:r>
            <a:r>
              <a:rPr lang="en-US" sz="2600" dirty="0"/>
              <a:t> = 0.85 </a:t>
            </a:r>
            <a:r>
              <a:rPr lang="en-US" sz="2600" dirty="0" err="1"/>
              <a:t>A</a:t>
            </a:r>
            <a:r>
              <a:rPr lang="en-US" sz="2600" baseline="-25000" dirty="0" err="1"/>
              <a:t>oh</a:t>
            </a:r>
            <a:endParaRPr lang="en-US" sz="2600" baseline="-25000" dirty="0"/>
          </a:p>
          <a:p>
            <a:r>
              <a:rPr lang="en-US" sz="2600" dirty="0"/>
              <a:t>    </a:t>
            </a:r>
            <a:r>
              <a:rPr lang="en-US" sz="2600" dirty="0" err="1"/>
              <a:t>t</a:t>
            </a:r>
            <a:r>
              <a:rPr lang="en-US" sz="2600" baseline="-25000" dirty="0" err="1"/>
              <a:t>e</a:t>
            </a:r>
            <a:r>
              <a:rPr lang="en-US" sz="2600" dirty="0"/>
              <a:t> = </a:t>
            </a:r>
            <a:r>
              <a:rPr lang="en-US" sz="2600" dirty="0" err="1"/>
              <a:t>A</a:t>
            </a:r>
            <a:r>
              <a:rPr lang="en-US" sz="2600" baseline="-25000" dirty="0" err="1"/>
              <a:t>oh</a:t>
            </a:r>
            <a:r>
              <a:rPr lang="en-US" sz="2600" dirty="0"/>
              <a:t>/</a:t>
            </a:r>
            <a:r>
              <a:rPr lang="en-US" sz="2600" dirty="0" err="1"/>
              <a:t>P</a:t>
            </a:r>
            <a:r>
              <a:rPr lang="en-US" sz="2600" baseline="-25000" dirty="0" err="1"/>
              <a:t>h</a:t>
            </a:r>
            <a:endParaRPr lang="en-US" sz="2600" baseline="-250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9775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76200"/>
            <a:ext cx="3733800" cy="457200"/>
          </a:xfrm>
        </p:spPr>
        <p:txBody>
          <a:bodyPr/>
          <a:lstStyle/>
          <a:p>
            <a:pPr algn="ctr"/>
            <a:r>
              <a:rPr lang="en-US" dirty="0" smtClean="0"/>
              <a:t>torsion</a:t>
            </a:r>
            <a:endParaRPr lang="ar-E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953000" y="38100"/>
            <a:ext cx="3733800" cy="495300"/>
          </a:xfrm>
        </p:spPr>
        <p:txBody>
          <a:bodyPr/>
          <a:lstStyle/>
          <a:p>
            <a:pPr algn="ctr"/>
            <a:r>
              <a:rPr lang="en-US" dirty="0" smtClean="0"/>
              <a:t>shear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16682" y="457200"/>
            <a:ext cx="5093518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B. </a:t>
            </a:r>
            <a:r>
              <a:rPr lang="en-US" u="sng" dirty="0" smtClean="0"/>
              <a:t>Longitudinal Bars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5715000" y="457200"/>
            <a:ext cx="32004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4893" r="32274" b="82936"/>
          <a:stretch/>
        </p:blipFill>
        <p:spPr bwMode="auto">
          <a:xfrm>
            <a:off x="762000" y="11811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9" b="7637"/>
          <a:stretch/>
        </p:blipFill>
        <p:spPr bwMode="auto">
          <a:xfrm>
            <a:off x="381000" y="2000250"/>
            <a:ext cx="4953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Notes: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endParaRPr lang="ar-E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10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502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5"/>
          <a:stretch/>
        </p:blipFill>
        <p:spPr bwMode="auto">
          <a:xfrm>
            <a:off x="533400" y="2438400"/>
            <a:ext cx="33934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4495800" cy="15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2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Design of Section Subjected to Torsion Moment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10479"/>
            <a:ext cx="7772400" cy="4572000"/>
          </a:xfrm>
        </p:spPr>
        <p:txBody>
          <a:bodyPr/>
          <a:lstStyle/>
          <a:p>
            <a:r>
              <a:rPr lang="en-US" dirty="0" smtClean="0"/>
              <a:t>Shear stresses are resulted from: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Shear force (Q)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Torsional Moment (M)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9195"/>
            <a:ext cx="6858000" cy="25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838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Left Arrow 4"/>
          <p:cNvSpPr/>
          <p:nvPr/>
        </p:nvSpPr>
        <p:spPr>
          <a:xfrm>
            <a:off x="6705600" y="3886198"/>
            <a:ext cx="2286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9" t="41677" r="18461" b="35782"/>
          <a:stretch/>
        </p:blipFill>
        <p:spPr bwMode="auto">
          <a:xfrm>
            <a:off x="6342873" y="3425113"/>
            <a:ext cx="419100" cy="54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8" y="1828800"/>
            <a:ext cx="4614863" cy="13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344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2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29600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4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  <a:endParaRPr lang="en-US" sz="15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to sections subjected to torsion moment</a:t>
            </a:r>
            <a:endParaRPr lang="ar-E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8"/>
          <a:stretch/>
        </p:blipFill>
        <p:spPr bwMode="auto">
          <a:xfrm>
            <a:off x="304801" y="1371600"/>
            <a:ext cx="40130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7" b="22213"/>
          <a:stretch/>
        </p:blipFill>
        <p:spPr bwMode="auto">
          <a:xfrm>
            <a:off x="1295400" y="3605212"/>
            <a:ext cx="3022439" cy="60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9165"/>
            <a:ext cx="4114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212770"/>
            <a:ext cx="5476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2514600" y="4724400"/>
            <a:ext cx="175056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123173" y="4614818"/>
            <a:ext cx="21881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No torsion </a:t>
            </a:r>
            <a:endParaRPr lang="ar-EG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7611"/>
          <a:stretch/>
        </p:blipFill>
        <p:spPr bwMode="auto">
          <a:xfrm>
            <a:off x="4376057" y="457200"/>
            <a:ext cx="461865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15" y="2514600"/>
            <a:ext cx="2433735" cy="65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228600"/>
            <a:ext cx="3505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/>
          <a:stretch/>
        </p:blipFill>
        <p:spPr bwMode="auto">
          <a:xfrm>
            <a:off x="5198706" y="4737909"/>
            <a:ext cx="3086100" cy="21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698880" y="6090550"/>
            <a:ext cx="2057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510733" y="5817234"/>
            <a:ext cx="21881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No torsion </a:t>
            </a:r>
            <a:endParaRPr lang="ar-EG" sz="33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2743200"/>
            <a:ext cx="2200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53" y="5067881"/>
            <a:ext cx="113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07953" y="4942538"/>
            <a:ext cx="2188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But</a:t>
            </a:r>
            <a:endParaRPr lang="ar-EG" sz="4000" b="1" i="1" u="sng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2380"/>
            <a:ext cx="3334916" cy="6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0641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476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81000"/>
            <a:ext cx="6997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36" y="5240176"/>
            <a:ext cx="3114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43200" y="304800"/>
            <a:ext cx="4219575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5" y="951965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5" y="990600"/>
            <a:ext cx="362805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58914" y="3063940"/>
            <a:ext cx="4219575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52" y="2956613"/>
            <a:ext cx="1038225" cy="5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" y="3495092"/>
            <a:ext cx="78066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1" y="6147318"/>
            <a:ext cx="2795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3" y="1676400"/>
            <a:ext cx="5686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8" y="457200"/>
            <a:ext cx="23693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880D-E664-4268-9E3F-888A517049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86074"/>
            <a:ext cx="6629400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73" y="381000"/>
            <a:ext cx="2847975" cy="7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1299</TotalTime>
  <Words>208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Reinforced concrete 2</vt:lpstr>
      <vt:lpstr>Design of Section Subjected to Torsion Moment</vt:lpstr>
      <vt:lpstr>Examples to sections subjected to torsion moment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Torsion Moment Diagram</vt:lpstr>
      <vt:lpstr>PowerPoint Presentation</vt:lpstr>
      <vt:lpstr>PowerPoint Presentation</vt:lpstr>
      <vt:lpstr>Design of section due to shear stress of shear and torsion</vt:lpstr>
      <vt:lpstr>PowerPoint Presentation</vt:lpstr>
      <vt:lpstr>PowerPoint Presentation</vt:lpstr>
      <vt:lpstr>PowerPoint Presentation</vt:lpstr>
      <vt:lpstr>Notes: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Reinforced concrete 2</dc:title>
  <dc:creator>heba</dc:creator>
  <cp:lastModifiedBy>sherif kamal</cp:lastModifiedBy>
  <cp:revision>116</cp:revision>
  <dcterms:created xsi:type="dcterms:W3CDTF">2013-09-11T07:17:24Z</dcterms:created>
  <dcterms:modified xsi:type="dcterms:W3CDTF">2014-04-01T16:24:55Z</dcterms:modified>
</cp:coreProperties>
</file>